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71" r:id="rId4"/>
    <p:sldId id="269" r:id="rId5"/>
    <p:sldId id="259" r:id="rId6"/>
    <p:sldId id="260" r:id="rId7"/>
    <p:sldId id="261" r:id="rId8"/>
    <p:sldId id="267" r:id="rId9"/>
    <p:sldId id="272" r:id="rId10"/>
    <p:sldId id="263" r:id="rId11"/>
    <p:sldId id="270" r:id="rId12"/>
    <p:sldId id="262" r:id="rId13"/>
    <p:sldId id="264" r:id="rId14"/>
    <p:sldId id="268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EBC55-5864-427B-84CF-6441AA82B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745" y="1205037"/>
            <a:ext cx="7744993" cy="2541336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52BDB-18E0-4991-A6F2-7AD542015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745" y="3949332"/>
            <a:ext cx="7744993" cy="2006735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>
                <a:latin typeface="Brush Script MT" panose="03060802040406070304" pitchFamily="66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150000"/>
              <a:buFont typeface="Goudy Old Style" panose="02020502050305020303" pitchFamily="18" charset="0"/>
              <a:buNone/>
              <a:tabLst/>
              <a:defRPr/>
            </a:pPr>
            <a:r>
              <a:rPr lang="en-US" dirty="0"/>
              <a:t>Semira Amirpour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0ABC6-907E-47DE-8E40-61F2DD1B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AB158-6097-43A1-90B6-406F9367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E077-FF20-4DD9-92B5-EE1C4D61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3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071ABCB-C306-49F0-8D5D-0B890583C1CE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A67F94-2250-4B3A-8424-1BC0A0BCB3FF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FB942D8-95BE-4CFD-BFCC-26209EC192CE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DF6499A-D398-4CBC-AA22-4277539430FC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91493C-6480-4A3F-8836-1727CBA3C849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46BFEE-D3D9-4B18-BA88-49F7C7D2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186" y="959587"/>
            <a:ext cx="9076329" cy="10642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A5BD3-1A63-4F94-ADFA-5CA2A414D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48186" y="2248257"/>
            <a:ext cx="9076329" cy="365015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1888E-6FA1-446E-A77C-7D26923F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3313F-58CA-4397-A3B4-71B068D1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C6AB3-89E2-4B6A-A5F3-3FB781C1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9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BC2869-B8E0-44C7-801E-BA0C2C1B5E82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7CEB8F-94FA-4A87-AA80-066173AA5C5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4F9817E-A26F-4D7B-82A1-FA647EE4C86F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E734839-B51C-4112-A4D8-DDFCB7F84A6F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DFF651-C17F-4B2C-A962-32FA4958BCFA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B263D-CDF8-431B-A5D1-968764913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31030" y="866253"/>
            <a:ext cx="2222769" cy="531071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6B9BE-E660-4F3A-ABA1-86667DC13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6253"/>
            <a:ext cx="8164286" cy="531071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82700-F509-4302-AE0E-6CC56401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3BD63-5B0C-4FB3-8434-8EA1A84F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3E9EB-019B-4F03-8147-D6CBA6B1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14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1C13-CF9D-4E82-A5B4-91008DCD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06FD2-89E8-4415-ADF7-22F4A4C25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44" y="2248258"/>
            <a:ext cx="9076329" cy="3650155"/>
          </a:xfrm>
        </p:spPr>
        <p:txBody>
          <a:bodyPr/>
          <a:lstStyle>
            <a:lvl5pPr marL="594360" indent="0">
              <a:buNone/>
              <a:defRPr i="1">
                <a:latin typeface="Blackadder ITC" panose="04020505051007020D02" pitchFamily="8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CBBFF-8889-497F-B4CA-A031E8DD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78DAF-985B-4BB4-ADA9-02EA979F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lackadder ITC" panose="04020505051007020D02" pitchFamily="82" charset="0"/>
              </a:defRPr>
            </a:lvl1pPr>
          </a:lstStyle>
          <a:p>
            <a:r>
              <a:rPr lang="en-US" dirty="0"/>
              <a:t>Semira Amirpour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10DBC-42B5-46AB-B36A-B39128E6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09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B6E7-01C8-4375-B7C7-596CD119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83229"/>
            <a:ext cx="8214179" cy="330313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41675-8F3E-47CC-9573-D853C506D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295900"/>
            <a:ext cx="8214179" cy="7937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19F49-690E-49EC-BD41-75A18C9E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C9E70-1401-468E-97DE-4255CA22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BE14C-9127-4582-A006-2AEA93AF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6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34DF9-FA60-4E7B-BDE8-C0F9AFE6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F1133-890E-4E96-AEDD-0F921E26F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745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763B4-4987-4303-9640-54B67DD75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7174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4AAD8-D444-410E-98EC-47076908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2F01E-6867-4604-8B58-F65BCC82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43D87-0EC8-43C7-9D1B-46DB5212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6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05AE-70FD-4CEE-BDFB-D5C0A3D3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5" y="960120"/>
            <a:ext cx="9196928" cy="10607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091E2-4532-4D16-827E-4DB0688F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153" y="2062842"/>
            <a:ext cx="4445899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B53BE-9EDA-4D07-A042-0D101FAB9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6745" y="2882837"/>
            <a:ext cx="4446642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FDFC1-7510-4F8E-A831-ABA33D977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5280" y="2062842"/>
            <a:ext cx="4467794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A42F0-9A48-4946-8BA8-394CBF01A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4868" y="2882837"/>
            <a:ext cx="4468541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0FC563-D319-494F-AA63-0BDF1D25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2F4FE-433A-42F6-8A73-AD8433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75352-FC7F-4BA8-940F-2F920C28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0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3FB5-4B13-4412-9F42-62450D6A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87ECA-0E5D-4DD2-B664-DF351875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2406B-A925-466A-AF79-D0A4E0EA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B050-D381-4E1A-88DD-361F0EE9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08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BF592-6A15-4999-ACFA-A535A113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9EFC1-AD45-4610-8FC6-2058F55E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DF506-CFF9-4BD2-8D76-33779277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37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7674-EAFF-4CAE-A685-8AEA617D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4014"/>
            <a:ext cx="3932237" cy="1436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3A185-E15D-46FD-A4FB-709A8B5D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94014"/>
            <a:ext cx="6172200" cy="47670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086F7-5F48-40D6-B4E3-1347EA21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2"/>
            <a:ext cx="3932237" cy="3250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4FC41-0A32-438D-9A47-F932AB49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0F85D-CB6B-48E8-B56F-81472CE9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E120E-E239-4B93-AC67-210D23BD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1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1F02C-5A08-45D4-AFE1-8EF0E6DE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5120"/>
            <a:ext cx="3932237" cy="1465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2EF863-20E6-4CF9-A179-0A2A52E5F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CFB1A-5B7E-45DA-9713-0CD8E3121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4"/>
            <a:ext cx="3932237" cy="32509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FD67F-901E-4423-A48F-41F00ECA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04982-0749-4F34-A4DB-DDC12BD4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38447-AEAF-40D9-B3D3-94404C14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7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06359A-F1E3-49EE-BBC2-40888C4A3628}"/>
              </a:ext>
            </a:extLst>
          </p:cNvPr>
          <p:cNvGrpSpPr/>
          <p:nvPr/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1B74D-DF90-4993-88AE-4D05C91F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7"/>
            <a:ext cx="9076329" cy="106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B3DE9-A495-4E75-819D-E0B2E5505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744" y="2248257"/>
            <a:ext cx="9076329" cy="365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430AC-DB07-423B-A52A-0065639A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66975" y="6356350"/>
            <a:ext cx="2960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11008460-8B2F-4AAA-A4E2-10730069204C}" type="datetimeFigureOut">
              <a:rPr lang="en-US" smtClean="0"/>
              <a:pPr/>
              <a:t>7/23/2023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FAFC9-FA18-4C55-8C92-B17603CAE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6745" y="501128"/>
            <a:ext cx="3311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5A493-61FB-4764-90B6-8CC218A78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9498" y="6356350"/>
            <a:ext cx="515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4410939-10BF-DDC0-1279-E740C4709706}"/>
              </a:ext>
            </a:extLst>
          </p:cNvPr>
          <p:cNvSpPr/>
          <p:nvPr userDrawn="1"/>
        </p:nvSpPr>
        <p:spPr>
          <a:xfrm>
            <a:off x="8276936" y="5853240"/>
            <a:ext cx="3543884" cy="685672"/>
          </a:xfrm>
          <a:prstGeom prst="ellipse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94360" marR="0" lvl="4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Pct val="150000"/>
              <a:buFont typeface="Goudy Old Style" panose="02020502050305020303" pitchFamily="18" charset="0"/>
              <a:buNone/>
              <a:tabLst/>
              <a:defRPr/>
            </a:pPr>
            <a:r>
              <a:rPr lang="en-US" dirty="0"/>
              <a:t>Semira Amirpour                     UT Dallas</a:t>
            </a:r>
          </a:p>
        </p:txBody>
      </p:sp>
    </p:spTree>
    <p:extLst>
      <p:ext uri="{BB962C8B-B14F-4D97-AF65-F5344CB8AC3E}">
        <p14:creationId xmlns:p14="http://schemas.microsoft.com/office/powerpoint/2010/main" val="234012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27" r:id="rId5"/>
    <p:sldLayoutId id="2147483732" r:id="rId6"/>
    <p:sldLayoutId id="2147483728" r:id="rId7"/>
    <p:sldLayoutId id="2147483729" r:id="rId8"/>
    <p:sldLayoutId id="2147483730" r:id="rId9"/>
    <p:sldLayoutId id="2147483731" r:id="rId10"/>
    <p:sldLayoutId id="214748373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150000"/>
        <a:buFont typeface="Goudy Old Style" panose="02020502050305020303" pitchFamily="18" charset="0"/>
        <a:buChar char="∙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www.the-vital-edge.com/online-emotional-intelligenc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peoplematters.in/article/culture/integrating-cultural-intelligence-at-work-1679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gsouto-digitalteacher.blogspot.com/2017/05/schools-lets-talk-about-cultural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D84B89-83B1-AA44-B9BE-C68A3A346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riangular abstract background">
            <a:extLst>
              <a:ext uri="{FF2B5EF4-FFF2-40B4-BE49-F238E27FC236}">
                <a16:creationId xmlns:a16="http://schemas.microsoft.com/office/drawing/2014/main" id="{BA996D07-4DB9-61BD-C2CD-523ACFB36E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1" y="11"/>
            <a:ext cx="12336477" cy="693926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DF3B9D9F-2555-4B2E-AD17-056B66596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5594" y="812056"/>
            <a:ext cx="3876811" cy="5127565"/>
          </a:xfrm>
          <a:custGeom>
            <a:avLst/>
            <a:gdLst>
              <a:gd name="connsiteX0" fmla="*/ 1941583 w 3876811"/>
              <a:gd name="connsiteY0" fmla="*/ 0 h 5127565"/>
              <a:gd name="connsiteX1" fmla="*/ 2111641 w 3876811"/>
              <a:gd name="connsiteY1" fmla="*/ 149098 h 5127565"/>
              <a:gd name="connsiteX2" fmla="*/ 3370494 w 3876811"/>
              <a:gd name="connsiteY2" fmla="*/ 774450 h 5127565"/>
              <a:gd name="connsiteX3" fmla="*/ 3876811 w 3876811"/>
              <a:gd name="connsiteY3" fmla="*/ 1854685 h 5127565"/>
              <a:gd name="connsiteX4" fmla="*/ 3876810 w 3876811"/>
              <a:gd name="connsiteY4" fmla="*/ 2507216 h 5127565"/>
              <a:gd name="connsiteX5" fmla="*/ 3872563 w 3876811"/>
              <a:gd name="connsiteY5" fmla="*/ 5127565 h 5127565"/>
              <a:gd name="connsiteX6" fmla="*/ 4248 w 3876811"/>
              <a:gd name="connsiteY6" fmla="*/ 5127565 h 5127565"/>
              <a:gd name="connsiteX7" fmla="*/ 0 w 3876811"/>
              <a:gd name="connsiteY7" fmla="*/ 2507216 h 5127565"/>
              <a:gd name="connsiteX8" fmla="*/ 1 w 3876811"/>
              <a:gd name="connsiteY8" fmla="*/ 1854685 h 5127565"/>
              <a:gd name="connsiteX9" fmla="*/ 506320 w 3876811"/>
              <a:gd name="connsiteY9" fmla="*/ 774450 h 5127565"/>
              <a:gd name="connsiteX10" fmla="*/ 1765173 w 3876811"/>
              <a:gd name="connsiteY10" fmla="*/ 149098 h 512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6811" h="5127565">
                <a:moveTo>
                  <a:pt x="1941583" y="0"/>
                </a:moveTo>
                <a:lnTo>
                  <a:pt x="2111641" y="149098"/>
                </a:lnTo>
                <a:cubicBezTo>
                  <a:pt x="2533316" y="474958"/>
                  <a:pt x="3008486" y="564716"/>
                  <a:pt x="3370494" y="774450"/>
                </a:cubicBezTo>
                <a:cubicBezTo>
                  <a:pt x="3718589" y="1017851"/>
                  <a:pt x="3876811" y="1296993"/>
                  <a:pt x="3876811" y="1854685"/>
                </a:cubicBezTo>
                <a:cubicBezTo>
                  <a:pt x="3876811" y="2072195"/>
                  <a:pt x="3876810" y="2289706"/>
                  <a:pt x="3876810" y="2507216"/>
                </a:cubicBezTo>
                <a:lnTo>
                  <a:pt x="3872563" y="5127565"/>
                </a:lnTo>
                <a:lnTo>
                  <a:pt x="4248" y="5127565"/>
                </a:lnTo>
                <a:lnTo>
                  <a:pt x="0" y="2507216"/>
                </a:lnTo>
                <a:cubicBezTo>
                  <a:pt x="0" y="2289706"/>
                  <a:pt x="1" y="2072195"/>
                  <a:pt x="1" y="1854685"/>
                </a:cubicBezTo>
                <a:cubicBezTo>
                  <a:pt x="1" y="1296993"/>
                  <a:pt x="158225" y="1017851"/>
                  <a:pt x="506320" y="774450"/>
                </a:cubicBezTo>
                <a:cubicBezTo>
                  <a:pt x="868329" y="564716"/>
                  <a:pt x="1343500" y="474958"/>
                  <a:pt x="1765173" y="149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4D49DB-181D-91B1-FFC2-7BE7FA774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9389" y="1891413"/>
            <a:ext cx="3149221" cy="132930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Cultural Intelligence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2ACDC-B6A4-1E0C-482C-7A259FECD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6321" y="3637281"/>
            <a:ext cx="3535298" cy="191735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Semira Amirpour, MBA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University of Texas at Dallas</a:t>
            </a:r>
          </a:p>
        </p:txBody>
      </p:sp>
      <p:sp>
        <p:nvSpPr>
          <p:cNvPr id="13" name="Freeform: Shape 10">
            <a:extLst>
              <a:ext uri="{FF2B5EF4-FFF2-40B4-BE49-F238E27FC236}">
                <a16:creationId xmlns:a16="http://schemas.microsoft.com/office/drawing/2014/main" id="{98F816C8-664D-4D46-87AC-DD7054006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828" y="705180"/>
            <a:ext cx="4014345" cy="5316049"/>
          </a:xfrm>
          <a:custGeom>
            <a:avLst/>
            <a:gdLst>
              <a:gd name="connsiteX0" fmla="*/ 2010463 w 4014345"/>
              <a:gd name="connsiteY0" fmla="*/ 0 h 5302828"/>
              <a:gd name="connsiteX1" fmla="*/ 2186554 w 4014345"/>
              <a:gd name="connsiteY1" fmla="*/ 153908 h 5302828"/>
              <a:gd name="connsiteX2" fmla="*/ 3490066 w 4014345"/>
              <a:gd name="connsiteY2" fmla="*/ 799434 h 5302828"/>
              <a:gd name="connsiteX3" fmla="*/ 4014345 w 4014345"/>
              <a:gd name="connsiteY3" fmla="*/ 1914517 h 5302828"/>
              <a:gd name="connsiteX4" fmla="*/ 4014344 w 4014345"/>
              <a:gd name="connsiteY4" fmla="*/ 2588099 h 5302828"/>
              <a:gd name="connsiteX5" fmla="*/ 4009930 w 4014345"/>
              <a:gd name="connsiteY5" fmla="*/ 5302828 h 5302828"/>
              <a:gd name="connsiteX6" fmla="*/ 4415 w 4014345"/>
              <a:gd name="connsiteY6" fmla="*/ 5302828 h 5302828"/>
              <a:gd name="connsiteX7" fmla="*/ 0 w 4014345"/>
              <a:gd name="connsiteY7" fmla="*/ 2588099 h 5302828"/>
              <a:gd name="connsiteX8" fmla="*/ 1 w 4014345"/>
              <a:gd name="connsiteY8" fmla="*/ 1914517 h 5302828"/>
              <a:gd name="connsiteX9" fmla="*/ 524282 w 4014345"/>
              <a:gd name="connsiteY9" fmla="*/ 799434 h 5302828"/>
              <a:gd name="connsiteX10" fmla="*/ 1827794 w 4014345"/>
              <a:gd name="connsiteY10" fmla="*/ 153908 h 530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14345" h="5302828">
                <a:moveTo>
                  <a:pt x="2010463" y="0"/>
                </a:moveTo>
                <a:lnTo>
                  <a:pt x="2186554" y="153908"/>
                </a:lnTo>
                <a:cubicBezTo>
                  <a:pt x="2623188" y="490280"/>
                  <a:pt x="3115215" y="582934"/>
                  <a:pt x="3490066" y="799434"/>
                </a:cubicBezTo>
                <a:cubicBezTo>
                  <a:pt x="3850510" y="1050687"/>
                  <a:pt x="4014345" y="1338834"/>
                  <a:pt x="4014345" y="1914517"/>
                </a:cubicBezTo>
                <a:cubicBezTo>
                  <a:pt x="4014345" y="2139044"/>
                  <a:pt x="4014344" y="2363572"/>
                  <a:pt x="4014344" y="2588099"/>
                </a:cubicBezTo>
                <a:lnTo>
                  <a:pt x="4009930" y="5302828"/>
                </a:lnTo>
                <a:lnTo>
                  <a:pt x="4415" y="5302828"/>
                </a:lnTo>
                <a:lnTo>
                  <a:pt x="0" y="2588099"/>
                </a:lnTo>
                <a:cubicBezTo>
                  <a:pt x="0" y="2363572"/>
                  <a:pt x="1" y="2139044"/>
                  <a:pt x="1" y="1914517"/>
                </a:cubicBezTo>
                <a:cubicBezTo>
                  <a:pt x="1" y="1338834"/>
                  <a:pt x="163838" y="1050687"/>
                  <a:pt x="524282" y="799434"/>
                </a:cubicBezTo>
                <a:cubicBezTo>
                  <a:pt x="899134" y="582934"/>
                  <a:pt x="1391162" y="490280"/>
                  <a:pt x="1827794" y="153908"/>
                </a:cubicBezTo>
                <a:close/>
              </a:path>
            </a:pathLst>
          </a:custGeom>
          <a:noFill/>
          <a:ln w="25400" cap="rnd">
            <a:solidFill>
              <a:schemeClr val="bg2">
                <a:alpha val="58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77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4AD46-C073-E566-7C2B-893E65BD2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61" y="959587"/>
            <a:ext cx="10863469" cy="150531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Cultural Intelligence Exercise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 About Your Own Culture and Write (~10 minutes to complete)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81EDC-7C20-0BFC-30D0-898F1783A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746" y="3041374"/>
            <a:ext cx="4059142" cy="354826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u="sng" dirty="0"/>
              <a:t>3-5 Things that help you in the business world</a:t>
            </a:r>
          </a:p>
          <a:p>
            <a:pPr marL="0" indent="0">
              <a:buNone/>
            </a:pPr>
            <a:r>
              <a:rPr lang="en-US" dirty="0"/>
              <a:t>Examples:</a:t>
            </a:r>
          </a:p>
          <a:p>
            <a:r>
              <a:rPr lang="en-US" dirty="0"/>
              <a:t>High emphasis on education</a:t>
            </a:r>
          </a:p>
          <a:p>
            <a:r>
              <a:rPr lang="en-US" dirty="0"/>
              <a:t>Position of women</a:t>
            </a:r>
          </a:p>
          <a:p>
            <a:r>
              <a:rPr lang="en-US" dirty="0"/>
              <a:t>Speaking multiple languages</a:t>
            </a:r>
          </a:p>
          <a:p>
            <a:r>
              <a:rPr lang="en-US" dirty="0"/>
              <a:t>Respect for elder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57D489-F4C8-2548-8217-6EDB9FCFF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66113" y="3041374"/>
            <a:ext cx="4059142" cy="337930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3-5 things that will hinder you in the business world</a:t>
            </a:r>
          </a:p>
          <a:p>
            <a:pPr marL="0" indent="0">
              <a:buNone/>
            </a:pPr>
            <a:r>
              <a:rPr lang="en-US" dirty="0"/>
              <a:t>Examples:</a:t>
            </a:r>
          </a:p>
          <a:p>
            <a:r>
              <a:rPr lang="en-US" dirty="0"/>
              <a:t>Concept of time</a:t>
            </a:r>
          </a:p>
          <a:p>
            <a:r>
              <a:rPr lang="en-US" dirty="0"/>
              <a:t>Acceptance of power distance</a:t>
            </a:r>
          </a:p>
          <a:p>
            <a:r>
              <a:rPr lang="en-US" dirty="0"/>
              <a:t>Respect for elder</a:t>
            </a:r>
          </a:p>
          <a:p>
            <a:r>
              <a:rPr lang="en-US" dirty="0"/>
              <a:t>Judgmental</a:t>
            </a:r>
          </a:p>
          <a:p>
            <a:endParaRPr lang="en-US" dirty="0"/>
          </a:p>
        </p:txBody>
      </p:sp>
      <p:pic>
        <p:nvPicPr>
          <p:cNvPr id="7" name="Picture 6" descr="Triangular abstract background">
            <a:extLst>
              <a:ext uri="{FF2B5EF4-FFF2-40B4-BE49-F238E27FC236}">
                <a16:creationId xmlns:a16="http://schemas.microsoft.com/office/drawing/2014/main" id="{5184481C-08B8-7ADE-C3AD-41A1737459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1" y="-135801"/>
            <a:ext cx="12192001" cy="91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9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4AD46-C073-E566-7C2B-893E65BD2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296" y="959587"/>
            <a:ext cx="9432234" cy="1064277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Discussion (~25 minutes to complete)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81EDC-7C20-0BFC-30D0-898F1783A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44" y="2276061"/>
            <a:ext cx="10224717" cy="3622351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 down the class into groups of 3-5 students and let them discuss their notes with each other (~5-10 min)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Bring the class together and have each group discuss a few of their findings (~10-15 min)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6" descr="Triangular abstract background">
            <a:extLst>
              <a:ext uri="{FF2B5EF4-FFF2-40B4-BE49-F238E27FC236}">
                <a16:creationId xmlns:a16="http://schemas.microsoft.com/office/drawing/2014/main" id="{5184481C-08B8-7ADE-C3AD-41A1737459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1" y="-135801"/>
            <a:ext cx="12192001" cy="91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39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E6DFA-CE99-0C52-AB91-E9C458974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70" y="781051"/>
            <a:ext cx="11499573" cy="211356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Post-Group Discussion (~10-15 minutes to complete)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Can We Improve Our CQ?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060D3-5D49-60CA-088D-7AA77C234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2991678"/>
            <a:ext cx="5259388" cy="28693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0FDA25-EFE2-BC04-7D23-F299DFAF0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7870" y="3892040"/>
            <a:ext cx="5575852" cy="1068648"/>
          </a:xfrm>
        </p:spPr>
        <p:txBody>
          <a:bodyPr/>
          <a:lstStyle/>
          <a:p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3D222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Understand your own Biases!</a:t>
            </a:r>
            <a:endParaRPr lang="en-US" dirty="0"/>
          </a:p>
        </p:txBody>
      </p:sp>
      <p:pic>
        <p:nvPicPr>
          <p:cNvPr id="4" name="Picture 3" descr="Triangular abstract background">
            <a:extLst>
              <a:ext uri="{FF2B5EF4-FFF2-40B4-BE49-F238E27FC236}">
                <a16:creationId xmlns:a16="http://schemas.microsoft.com/office/drawing/2014/main" id="{212352DE-79ED-6B3D-8511-98C2CDD786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1" y="-135801"/>
            <a:ext cx="12192001" cy="9168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697974-481A-B6BE-A284-63F3D09A6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101009"/>
            <a:ext cx="5256213" cy="26629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950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E6DFA-CE99-0C52-AB91-E9C458974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7"/>
            <a:ext cx="10284352" cy="153977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Can We Improve our CQ?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Become curious about others’ cultures! </a:t>
            </a:r>
            <a:b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8673A-78FA-9098-C5B8-5C159EC7F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043" y="2499360"/>
            <a:ext cx="10873409" cy="4511040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much do 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really understand others’ cultures even your friends?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 to appreciate all the similarities and differences.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Triangular abstract background">
            <a:extLst>
              <a:ext uri="{FF2B5EF4-FFF2-40B4-BE49-F238E27FC236}">
                <a16:creationId xmlns:a16="http://schemas.microsoft.com/office/drawing/2014/main" id="{212352DE-79ED-6B3D-8511-98C2CDD786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1" y="-135801"/>
            <a:ext cx="12192001" cy="9168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5225C0-DA4E-12EA-EAA4-6C0F81F55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893" y="4668427"/>
            <a:ext cx="4703128" cy="19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2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E6DFA-CE99-0C52-AB91-E9C458974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7"/>
            <a:ext cx="10264473" cy="20718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Post-Cultural Intelligence Exercise Discussion (~5-10 minutes to complete)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Melting Pot vs. Toss Salad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Triangular abstract background">
            <a:extLst>
              <a:ext uri="{FF2B5EF4-FFF2-40B4-BE49-F238E27FC236}">
                <a16:creationId xmlns:a16="http://schemas.microsoft.com/office/drawing/2014/main" id="{212352DE-79ED-6B3D-8511-98C2CDD786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1" y="-135801"/>
            <a:ext cx="12192001" cy="9168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D05AC8-F645-8935-A828-B7E55B18F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14" y="2802835"/>
            <a:ext cx="10459942" cy="296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5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E6DFA-CE99-0C52-AB91-E9C458974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1162878"/>
            <a:ext cx="10264473" cy="32699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Can We Improve Our CQ?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Challenge yourself to see the world in the eye of others!</a:t>
            </a:r>
            <a:b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that with experience and intentional effort we can all improve our CQ!</a:t>
            </a:r>
            <a:b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Triangular abstract background">
            <a:extLst>
              <a:ext uri="{FF2B5EF4-FFF2-40B4-BE49-F238E27FC236}">
                <a16:creationId xmlns:a16="http://schemas.microsoft.com/office/drawing/2014/main" id="{212352DE-79ED-6B3D-8511-98C2CDD786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1" y="-135801"/>
            <a:ext cx="12192001" cy="916852"/>
          </a:xfrm>
          <a:prstGeom prst="rect">
            <a:avLst/>
          </a:prstGeom>
        </p:spPr>
      </p:pic>
      <p:pic>
        <p:nvPicPr>
          <p:cNvPr id="1026" name="Picture 2" descr="View Through Glasses Of Planet Earth In Color Stock Photo, Picture And  Royalty Free Image. Image 129137337.">
            <a:extLst>
              <a:ext uri="{FF2B5EF4-FFF2-40B4-BE49-F238E27FC236}">
                <a16:creationId xmlns:a16="http://schemas.microsoft.com/office/drawing/2014/main" id="{348F6EB6-FD54-3ABD-5954-62690DCA2D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626" y="4542182"/>
            <a:ext cx="7046843" cy="231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34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E6DFA-CE99-0C52-AB91-E9C458974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Questions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/ Comments?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8673A-78FA-9098-C5B8-5C159EC7F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182" y="2534478"/>
            <a:ext cx="7056783" cy="2484783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9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9600" i="1" dirty="0"/>
          </a:p>
        </p:txBody>
      </p:sp>
      <p:pic>
        <p:nvPicPr>
          <p:cNvPr id="4" name="Picture 3" descr="Triangular abstract background">
            <a:extLst>
              <a:ext uri="{FF2B5EF4-FFF2-40B4-BE49-F238E27FC236}">
                <a16:creationId xmlns:a16="http://schemas.microsoft.com/office/drawing/2014/main" id="{212352DE-79ED-6B3D-8511-98C2CDD786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1" y="-135801"/>
            <a:ext cx="12192001" cy="9168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DBFC7C-E5F4-FA69-59B3-2833FD84E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757" y="2415209"/>
            <a:ext cx="7717315" cy="421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55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E6DFA-CE99-0C52-AB91-E9C458974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Cultural Intelligence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8673A-78FA-9098-C5B8-5C159EC7F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043" y="2405270"/>
            <a:ext cx="10873409" cy="4025347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activity is utilized in the Intro to Professional Selling Class</a:t>
            </a:r>
          </a:p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takes 45-60 minutes </a:t>
            </a:r>
          </a:p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a combination of lecture and discussion</a:t>
            </a:r>
          </a:p>
          <a:p>
            <a:pPr marL="0" indent="0">
              <a:buNone/>
            </a:pP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Triangular abstract background">
            <a:extLst>
              <a:ext uri="{FF2B5EF4-FFF2-40B4-BE49-F238E27FC236}">
                <a16:creationId xmlns:a16="http://schemas.microsoft.com/office/drawing/2014/main" id="{212352DE-79ED-6B3D-8511-98C2CDD786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1" y="-135801"/>
            <a:ext cx="12192000" cy="91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37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E6DFA-CE99-0C52-AB91-E9C458974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043" y="959587"/>
            <a:ext cx="10873409" cy="106427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Pre-Cultural Intelligence Exercise (~ 5 minutes to complete)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8673A-78FA-9098-C5B8-5C159EC7F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043" y="2405270"/>
            <a:ext cx="10873409" cy="4025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by defining: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Emotional Intelligence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Cultural Intelligence</a:t>
            </a:r>
          </a:p>
          <a:p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Triangular abstract background">
            <a:extLst>
              <a:ext uri="{FF2B5EF4-FFF2-40B4-BE49-F238E27FC236}">
                <a16:creationId xmlns:a16="http://schemas.microsoft.com/office/drawing/2014/main" id="{212352DE-79ED-6B3D-8511-98C2CDD786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1" y="-135801"/>
            <a:ext cx="12192000" cy="91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0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E6DFA-CE99-0C52-AB91-E9C458974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7"/>
            <a:ext cx="10373804" cy="106427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Emotional Intelligence Mean to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8673A-78FA-9098-C5B8-5C159EC7F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043" y="2415209"/>
            <a:ext cx="10873409" cy="4015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EQ: the ability to manage your and others’ emotions. Culturally impacted. </a:t>
            </a:r>
          </a:p>
        </p:txBody>
      </p:sp>
      <p:pic>
        <p:nvPicPr>
          <p:cNvPr id="4" name="Picture 3" descr="Triangular abstract background">
            <a:extLst>
              <a:ext uri="{FF2B5EF4-FFF2-40B4-BE49-F238E27FC236}">
                <a16:creationId xmlns:a16="http://schemas.microsoft.com/office/drawing/2014/main" id="{212352DE-79ED-6B3D-8511-98C2CDD786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1" y="-135801"/>
            <a:ext cx="12192000" cy="916852"/>
          </a:xfrm>
          <a:prstGeom prst="rect">
            <a:avLst/>
          </a:prstGeom>
        </p:spPr>
      </p:pic>
      <p:pic>
        <p:nvPicPr>
          <p:cNvPr id="6" name="Picture 5" descr="A two heads with a barbell&#10;&#10;Description automatically generated">
            <a:extLst>
              <a:ext uri="{FF2B5EF4-FFF2-40B4-BE49-F238E27FC236}">
                <a16:creationId xmlns:a16="http://schemas.microsoft.com/office/drawing/2014/main" id="{B3306F5D-5AFC-7CF9-9903-F72954CC8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60255" y="3279913"/>
            <a:ext cx="6286500" cy="24649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284307-67F2-3C13-092C-5F216C7F48EE}"/>
              </a:ext>
            </a:extLst>
          </p:cNvPr>
          <p:cNvSpPr txBox="1"/>
          <p:nvPr/>
        </p:nvSpPr>
        <p:spPr>
          <a:xfrm>
            <a:off x="3360255" y="5744817"/>
            <a:ext cx="6286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www.the-vital-edge.com/online-emotional-intelligenc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07380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E6DFA-CE99-0C52-AB91-E9C458974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7"/>
            <a:ext cx="9955256" cy="1064277"/>
          </a:xfrm>
        </p:spPr>
        <p:txBody>
          <a:bodyPr/>
          <a:lstStyle/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Culture Mean to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8673A-78FA-9098-C5B8-5C159EC7F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043" y="2385391"/>
            <a:ext cx="10873409" cy="4045226"/>
          </a:xfrm>
        </p:spPr>
        <p:txBody>
          <a:bodyPr>
            <a:norm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Culture is a set of values, beliefs, norms, and rituals…, that are learned and shared by a group of people.</a:t>
            </a:r>
          </a:p>
          <a:p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Culture is the way we see the world through an invisible glass. We do not really understand our culture until we are removed from it. </a:t>
            </a:r>
          </a:p>
        </p:txBody>
      </p:sp>
      <p:pic>
        <p:nvPicPr>
          <p:cNvPr id="4" name="Picture 3" descr="Triangular abstract background">
            <a:extLst>
              <a:ext uri="{FF2B5EF4-FFF2-40B4-BE49-F238E27FC236}">
                <a16:creationId xmlns:a16="http://schemas.microsoft.com/office/drawing/2014/main" id="{212352DE-79ED-6B3D-8511-98C2CDD786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1" y="-135801"/>
            <a:ext cx="12192001" cy="916852"/>
          </a:xfrm>
          <a:prstGeom prst="rect">
            <a:avLst/>
          </a:prstGeom>
        </p:spPr>
      </p:pic>
      <p:pic>
        <p:nvPicPr>
          <p:cNvPr id="6" name="Picture 5" descr="A magnifying glass over a globe with people&#10;&#10;Description automatically generated">
            <a:extLst>
              <a:ext uri="{FF2B5EF4-FFF2-40B4-BE49-F238E27FC236}">
                <a16:creationId xmlns:a16="http://schemas.microsoft.com/office/drawing/2014/main" id="{C6BA5F6C-2132-08F8-076F-BA1422C04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66744" y="4263887"/>
            <a:ext cx="6000588" cy="24469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B5EAC1-B35C-3859-C12D-3BF5F9768ED6}"/>
              </a:ext>
            </a:extLst>
          </p:cNvPr>
          <p:cNvSpPr txBox="1"/>
          <p:nvPr/>
        </p:nvSpPr>
        <p:spPr>
          <a:xfrm>
            <a:off x="966744" y="6710801"/>
            <a:ext cx="6000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peoplematters.in/article/culture/integrating-cultural-intelligence-at-work-16794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87634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E6DFA-CE99-0C52-AB91-E9C458974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7"/>
            <a:ext cx="10334047" cy="1064277"/>
          </a:xfrm>
        </p:spPr>
        <p:txBody>
          <a:bodyPr>
            <a:normAutofit/>
          </a:bodyPr>
          <a:lstStyle/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You Define Cultural Intelligence (CQ)?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8673A-78FA-9098-C5B8-5C159EC7F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043" y="2922104"/>
            <a:ext cx="10873409" cy="3508513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CQ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measures your capability to relate and work effectively in culturally diverse situations.</a:t>
            </a:r>
          </a:p>
        </p:txBody>
      </p:sp>
      <p:pic>
        <p:nvPicPr>
          <p:cNvPr id="4" name="Picture 3" descr="Triangular abstract background">
            <a:extLst>
              <a:ext uri="{FF2B5EF4-FFF2-40B4-BE49-F238E27FC236}">
                <a16:creationId xmlns:a16="http://schemas.microsoft.com/office/drawing/2014/main" id="{212352DE-79ED-6B3D-8511-98C2CDD786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1" y="-135801"/>
            <a:ext cx="12192001" cy="916852"/>
          </a:xfrm>
          <a:prstGeom prst="rect">
            <a:avLst/>
          </a:prstGeom>
        </p:spPr>
      </p:pic>
      <p:pic>
        <p:nvPicPr>
          <p:cNvPr id="6" name="Picture 5" descr="A group of painted hands&#10;&#10;Description automatically generated">
            <a:extLst>
              <a:ext uri="{FF2B5EF4-FFF2-40B4-BE49-F238E27FC236}">
                <a16:creationId xmlns:a16="http://schemas.microsoft.com/office/drawing/2014/main" id="{5E7E7A33-36B1-5413-ED28-1185B9B92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76960" y="4306801"/>
            <a:ext cx="7010400" cy="21955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04B89C-B98C-B33D-263B-B61CD60B1360}"/>
              </a:ext>
            </a:extLst>
          </p:cNvPr>
          <p:cNvSpPr txBox="1"/>
          <p:nvPr/>
        </p:nvSpPr>
        <p:spPr>
          <a:xfrm>
            <a:off x="1076960" y="6199785"/>
            <a:ext cx="7010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gsouto-digitalteacher.blogspot.com/2017/05/schools-lets-talk-about-cultural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55429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E6DFA-CE99-0C52-AB91-E9C458974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043" y="959587"/>
            <a:ext cx="10873409" cy="1574892"/>
          </a:xfrm>
        </p:spPr>
        <p:txBody>
          <a:bodyPr>
            <a:normAutofit/>
          </a:bodyPr>
          <a:lstStyle/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Importance of Cultural Intelligence?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8673A-78FA-9098-C5B8-5C159EC7F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043" y="2092960"/>
            <a:ext cx="10873409" cy="445692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success in today’s globalized world requires us to be agile, adaptable and work with others in a variety of cultural situations.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CQ is a valuable skill that can help us work better and more effectively with others.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open up more if they feel they can be understood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600" i="1" dirty="0"/>
          </a:p>
        </p:txBody>
      </p:sp>
      <p:pic>
        <p:nvPicPr>
          <p:cNvPr id="4" name="Picture 3" descr="Triangular abstract background">
            <a:extLst>
              <a:ext uri="{FF2B5EF4-FFF2-40B4-BE49-F238E27FC236}">
                <a16:creationId xmlns:a16="http://schemas.microsoft.com/office/drawing/2014/main" id="{212352DE-79ED-6B3D-8511-98C2CDD786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1" y="-135801"/>
            <a:ext cx="12192001" cy="91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3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E6DFA-CE99-0C52-AB91-E9C458974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2425148"/>
            <a:ext cx="10055752" cy="2971800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CQ does not come automatically, but anyone can develop it!</a:t>
            </a:r>
          </a:p>
        </p:txBody>
      </p:sp>
      <p:pic>
        <p:nvPicPr>
          <p:cNvPr id="4" name="Picture 3" descr="Triangular abstract background">
            <a:extLst>
              <a:ext uri="{FF2B5EF4-FFF2-40B4-BE49-F238E27FC236}">
                <a16:creationId xmlns:a16="http://schemas.microsoft.com/office/drawing/2014/main" id="{212352DE-79ED-6B3D-8511-98C2CDD786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1" y="-135801"/>
            <a:ext cx="12192001" cy="91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00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E6DFA-CE99-0C52-AB91-E9C458974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1620078"/>
            <a:ext cx="10055752" cy="1600199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Can We Improve Our CQ?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8673A-78FA-9098-C5B8-5C159EC7F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043" y="3806687"/>
            <a:ext cx="10873409" cy="1212574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 about your own culture!</a:t>
            </a:r>
            <a:endParaRPr lang="en-US" sz="3600" i="1" dirty="0"/>
          </a:p>
        </p:txBody>
      </p:sp>
      <p:pic>
        <p:nvPicPr>
          <p:cNvPr id="4" name="Picture 3" descr="Triangular abstract background">
            <a:extLst>
              <a:ext uri="{FF2B5EF4-FFF2-40B4-BE49-F238E27FC236}">
                <a16:creationId xmlns:a16="http://schemas.microsoft.com/office/drawing/2014/main" id="{212352DE-79ED-6B3D-8511-98C2CDD786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1" y="-135801"/>
            <a:ext cx="12192001" cy="91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1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arrakeshVTI">
  <a:themeElements>
    <a:clrScheme name="AnalogousFromRegularSeed_2SEEDS">
      <a:dk1>
        <a:srgbClr val="000000"/>
      </a:dk1>
      <a:lt1>
        <a:srgbClr val="FFFFFF"/>
      </a:lt1>
      <a:dk2>
        <a:srgbClr val="3D2229"/>
      </a:dk2>
      <a:lt2>
        <a:srgbClr val="E2E5E8"/>
      </a:lt2>
      <a:accent1>
        <a:srgbClr val="D56A17"/>
      </a:accent1>
      <a:accent2>
        <a:srgbClr val="E72D29"/>
      </a:accent2>
      <a:accent3>
        <a:srgbClr val="B8A221"/>
      </a:accent3>
      <a:accent4>
        <a:srgbClr val="14B4A3"/>
      </a:accent4>
      <a:accent5>
        <a:srgbClr val="29ADE7"/>
      </a:accent5>
      <a:accent6>
        <a:srgbClr val="174CD5"/>
      </a:accent6>
      <a:hlink>
        <a:srgbClr val="3F87BF"/>
      </a:hlink>
      <a:folHlink>
        <a:srgbClr val="7F7F7F"/>
      </a:folHlink>
    </a:clrScheme>
    <a:fontScheme name="Goudy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rakeshVTI" id="{DCD97A9B-DAE4-42FA-B2F9-0A5C34F43D6C}" vid="{A7163F41-974B-4A88-831F-D9DFFFE40C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514</Words>
  <Application>Microsoft Office PowerPoint</Application>
  <PresentationFormat>Widescreen</PresentationFormat>
  <Paragraphs>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Blackadder ITC</vt:lpstr>
      <vt:lpstr>Brush Script MT</vt:lpstr>
      <vt:lpstr>Goudy Old Style</vt:lpstr>
      <vt:lpstr>Times New Roman</vt:lpstr>
      <vt:lpstr>Wingdings</vt:lpstr>
      <vt:lpstr>MarrakeshVTI</vt:lpstr>
      <vt:lpstr>Cultural Intelligence</vt:lpstr>
      <vt:lpstr>Cultural Intelligence Exercise</vt:lpstr>
      <vt:lpstr>Pre-Cultural Intelligence Exercise (~ 5 minutes to complete)</vt:lpstr>
      <vt:lpstr>What Does Emotional Intelligence Mean to You?</vt:lpstr>
      <vt:lpstr>What Does Culture Mean to You?</vt:lpstr>
      <vt:lpstr>How Do You Define Cultural Intelligence (CQ)?</vt:lpstr>
      <vt:lpstr>What Is The Importance of Cultural Intelligence?</vt:lpstr>
      <vt:lpstr>High CQ does not come automatically, but anyone can develop it!</vt:lpstr>
      <vt:lpstr>How Can We Improve Our CQ? </vt:lpstr>
      <vt:lpstr>Cultural Intelligence Exercise Think About Your Own Culture and Write (~10 minutes to complete)</vt:lpstr>
      <vt:lpstr>Group Discussion (~25 minutes to complete)</vt:lpstr>
      <vt:lpstr>Post-Group Discussion (~10-15 minutes to complete)  How Can We Improve Our CQ?  </vt:lpstr>
      <vt:lpstr>How Can We Improve our CQ?  Become curious about others’ cultures!  </vt:lpstr>
      <vt:lpstr>Post-Cultural Intelligence Exercise Discussion (~5-10 minutes to complete) Melting Pot vs. Toss Salad </vt:lpstr>
      <vt:lpstr>How Can We Improve Our CQ?  Challenge yourself to see the world in the eye of others! Understand that with experience and intentional effort we can all improve our CQ! </vt:lpstr>
      <vt:lpstr>     Questions/ Comments?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Intelligence</dc:title>
  <dc:creator>Amirpour, Semiramis</dc:creator>
  <cp:lastModifiedBy>Amirpour, Semiramis</cp:lastModifiedBy>
  <cp:revision>44</cp:revision>
  <dcterms:created xsi:type="dcterms:W3CDTF">2023-06-27T18:26:32Z</dcterms:created>
  <dcterms:modified xsi:type="dcterms:W3CDTF">2023-07-23T19:37:16Z</dcterms:modified>
</cp:coreProperties>
</file>