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lfa Slab One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roxima Nova" panose="020B0604020202020204" charset="0"/>
      <p:regular r:id="rId26"/>
      <p:bold r:id="rId27"/>
      <p:italic r:id="rId28"/>
      <p:boldItalic r:id="rId29"/>
    </p:embeddedFont>
    <p:embeddedFont>
      <p:font typeface="Robo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2C1EDE-3513-43FB-A1F2-1E6E45E88CB9}">
  <a:tblStyle styleId="{882C1EDE-3513-43FB-A1F2-1E6E45E88C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93BB08-1CF8-40C7-BCD5-A7569629775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686" autoAdjust="0"/>
  </p:normalViewPr>
  <p:slideViewPr>
    <p:cSldViewPr snapToGrid="0">
      <p:cViewPr varScale="1">
        <p:scale>
          <a:sx n="105" d="100"/>
          <a:sy n="105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01F1E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ec4acd69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ec4acd69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ec4acd69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3ec4acd69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eaeb2b3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eaeb2b3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eaeb2b3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eaeb2b30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5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ec4acd69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ec4acd69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54875938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54875938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8f6f58e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8f6f58e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ee77b1bd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ee77b1bd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8f6f58e1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8f6f58e1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54875938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54875938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ec4acd6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ec4acd6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8f6f58e1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8f6f58e1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3426a348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3426a348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eaeb2b30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eaeb2b30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54875938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54875938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54875938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54875938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54875938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54875938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H_V1KWUEy50xWseOt8d1WVYd1keHnWpkTyZzBvr1GTY/edit?usp=sharing" TargetMode="External"/><Relationship Id="rId7" Type="http://schemas.openxmlformats.org/officeDocument/2006/relationships/hyperlink" Target="https://top1.fm/meddpicc-complete-miniseries-david-weis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eddic.academy/meddic-sales-methodology-checklist/" TargetMode="External"/><Relationship Id="rId5" Type="http://schemas.openxmlformats.org/officeDocument/2006/relationships/hyperlink" Target="https://blog.hubspot.com/sales/a-step-by-step-guide-to-the-meddic-sales-qualification-process" TargetMode="External"/><Relationship Id="rId4" Type="http://schemas.openxmlformats.org/officeDocument/2006/relationships/hyperlink" Target="https://meddicc.com/meddic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58375" y="-71726"/>
            <a:ext cx="4213200" cy="24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MEDDICC</a:t>
            </a:r>
            <a:endParaRPr sz="52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294967295"/>
          </p:nvPr>
        </p:nvSpPr>
        <p:spPr>
          <a:xfrm>
            <a:off x="358375" y="2245950"/>
            <a:ext cx="3517500" cy="9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Teaching Innovation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805" y="503050"/>
            <a:ext cx="3517500" cy="2735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804775" y="4067550"/>
            <a:ext cx="351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Stefanie Boyer, PhD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Bryant University 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783125" y="4067550"/>
            <a:ext cx="351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Michael Rodriguez, PhD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Campbell University 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l="-47230" t="-248260" r="47230" b="248260"/>
          <a:stretch/>
        </p:blipFill>
        <p:spPr>
          <a:xfrm>
            <a:off x="1954850" y="326025"/>
            <a:ext cx="21717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 l="7020" t="-128670" r="-7020" b="128670"/>
          <a:stretch/>
        </p:blipFill>
        <p:spPr>
          <a:xfrm>
            <a:off x="3638550" y="2200275"/>
            <a:ext cx="21717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1725" y="2634250"/>
            <a:ext cx="21717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Google Shape;127;p22"/>
          <p:cNvGraphicFramePr/>
          <p:nvPr/>
        </p:nvGraphicFramePr>
        <p:xfrm>
          <a:off x="145225" y="239304"/>
          <a:ext cx="8853550" cy="4951598"/>
        </p:xfrm>
        <a:graphic>
          <a:graphicData uri="http://schemas.openxmlformats.org/drawingml/2006/table">
            <a:tbl>
              <a:tblPr>
                <a:noFill/>
                <a:tableStyleId>{882C1EDE-3513-43FB-A1F2-1E6E45E88CB9}</a:tableStyleId>
              </a:tblPr>
              <a:tblGrid>
                <a:gridCol w="101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Element</a:t>
                      </a: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Definition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Input 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Metrics</a:t>
                      </a: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Quantification of the potential gain and ultimately the economic benefit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Economic Buyer</a:t>
                      </a: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Interaction with the person who has decision control on the funds for the PO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Decision Process</a:t>
                      </a: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Process defined by the company to reach the purchase decision</a:t>
                      </a:r>
                      <a:endParaRPr sz="13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Decision Criteria</a:t>
                      </a: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Criteria used by the company to make the purchase decision and choose among options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Identify Pain</a:t>
                      </a: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Actual pains at the company which would require your product/service to be relieved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Champion</a:t>
                      </a: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Powerful &amp; influential persons at the company, who are favorable to your solution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1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Competition </a:t>
                      </a:r>
                      <a:endParaRPr sz="10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Competition is any person, vendor, or initiative competing for the same funds or resources you are.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572450" y="314975"/>
            <a:ext cx="8140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Session 2:  Apply MEDDICC to Potential University Partner 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Example of Each Element of MEDDICC </a:t>
            </a:r>
            <a:endParaRPr/>
          </a:p>
        </p:txBody>
      </p:sp>
      <p:graphicFrame>
        <p:nvGraphicFramePr>
          <p:cNvPr id="138" name="Google Shape;138;p24"/>
          <p:cNvGraphicFramePr/>
          <p:nvPr/>
        </p:nvGraphicFramePr>
        <p:xfrm>
          <a:off x="520863" y="988975"/>
          <a:ext cx="7952250" cy="3845004"/>
        </p:xfrm>
        <a:graphic>
          <a:graphicData uri="http://schemas.openxmlformats.org/drawingml/2006/table">
            <a:tbl>
              <a:tblPr>
                <a:noFill/>
                <a:tableStyleId>{9593BB08-1CF8-40C7-BCD5-A75696297756}</a:tableStyleId>
              </a:tblPr>
              <a:tblGrid>
                <a:gridCol w="144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Element</a:t>
                      </a:r>
                      <a:endParaRPr sz="1200" b="1">
                        <a:solidFill>
                          <a:srgbClr val="44444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University Example</a:t>
                      </a:r>
                      <a:endParaRPr sz="1200" b="1">
                        <a:solidFill>
                          <a:srgbClr val="44444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44444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Metrics</a:t>
                      </a:r>
                      <a:endParaRPr sz="1300" b="1">
                        <a:solidFill>
                          <a:srgbClr val="44444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44444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Retention, performance, applications, ramp up time </a:t>
                      </a:r>
                      <a:endParaRPr sz="1300">
                        <a:solidFill>
                          <a:srgbClr val="44444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Economic Buyer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VP Sales, Director Sales, Director Training</a:t>
                      </a:r>
                      <a:endParaRPr sz="13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Decision Process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Decide budget in August for sponsorship</a:t>
                      </a:r>
                      <a:endParaRPr sz="13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Decision Criteria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How many hires, past performance, location</a:t>
                      </a:r>
                      <a:endParaRPr sz="13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Identify Pain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Great resignation, BDRs promoted quick</a:t>
                      </a:r>
                      <a:endParaRPr sz="13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Champion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Board member, alumni, hiring manager, recruiter</a:t>
                      </a:r>
                      <a:endParaRPr sz="13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Competition 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Other schools in area, recruitment firms.  </a:t>
                      </a:r>
                      <a:endParaRPr sz="13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of MEDDICC: Project Options </a:t>
            </a:r>
            <a:endParaRPr/>
          </a:p>
        </p:txBody>
      </p:sp>
      <p:graphicFrame>
        <p:nvGraphicFramePr>
          <p:cNvPr id="144" name="Google Shape;144;p25"/>
          <p:cNvGraphicFramePr/>
          <p:nvPr/>
        </p:nvGraphicFramePr>
        <p:xfrm>
          <a:off x="295350" y="1088475"/>
          <a:ext cx="8682900" cy="2800680"/>
        </p:xfrm>
        <a:graphic>
          <a:graphicData uri="http://schemas.openxmlformats.org/drawingml/2006/table">
            <a:tbl>
              <a:tblPr>
                <a:noFill/>
                <a:tableStyleId>{882C1EDE-3513-43FB-A1F2-1E6E45E88CB9}</a:tableStyleId>
              </a:tblPr>
              <a:tblGrid>
                <a:gridCol w="521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i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Step 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 Long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Semester Long 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i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1: Review of Internal Selling and Resources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1500" i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Overview of MEDDICC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1500" i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3: Apply to Role Play Case Profile (NCSM, ICSC, NISC)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1500" i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4,  Apply to Potential Sales Program/University Partner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i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5. Team Presentation of MEDDIC for University Partner </a:t>
                      </a:r>
                      <a:endParaRPr sz="1500" i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X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11700" y="337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 to Role Play Case Profile </a:t>
            </a:r>
            <a:endParaRPr/>
          </a:p>
        </p:txBody>
      </p:sp>
      <p:graphicFrame>
        <p:nvGraphicFramePr>
          <p:cNvPr id="150" name="Google Shape;150;p26"/>
          <p:cNvGraphicFramePr/>
          <p:nvPr/>
        </p:nvGraphicFramePr>
        <p:xfrm>
          <a:off x="639150" y="910650"/>
          <a:ext cx="7428775" cy="3281052"/>
        </p:xfrm>
        <a:graphic>
          <a:graphicData uri="http://schemas.openxmlformats.org/drawingml/2006/table">
            <a:tbl>
              <a:tblPr>
                <a:noFill/>
                <a:tableStyleId>{9593BB08-1CF8-40C7-BCD5-A75696297756}</a:tableStyleId>
              </a:tblPr>
              <a:tblGrid>
                <a:gridCol w="170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Element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Example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Metrics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Economic Buyer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Decision Process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Decision Criteria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Identify Pain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Champion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Competition 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37002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Partner:_________________________</a:t>
            </a:r>
            <a:endParaRPr/>
          </a:p>
        </p:txBody>
      </p:sp>
      <p:graphicFrame>
        <p:nvGraphicFramePr>
          <p:cNvPr id="156" name="Google Shape;156;p27"/>
          <p:cNvGraphicFramePr/>
          <p:nvPr/>
        </p:nvGraphicFramePr>
        <p:xfrm>
          <a:off x="768350" y="1051000"/>
          <a:ext cx="7154075" cy="3700184"/>
        </p:xfrm>
        <a:graphic>
          <a:graphicData uri="http://schemas.openxmlformats.org/drawingml/2006/table">
            <a:tbl>
              <a:tblPr>
                <a:noFill/>
                <a:tableStyleId>{9593BB08-1CF8-40C7-BCD5-A75696297756}</a:tableStyleId>
              </a:tblPr>
              <a:tblGrid>
                <a:gridCol w="144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Element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Company Details 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Metrics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Economic Buyer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Decision Process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Decision Criteria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Identify Pain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Champion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Competition 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75" y="2505712"/>
            <a:ext cx="1276075" cy="7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311700" y="243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Teaching Innovation - MEDDICC</a:t>
            </a:r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4294967295"/>
          </p:nvPr>
        </p:nvSpPr>
        <p:spPr>
          <a:xfrm>
            <a:off x="471900" y="1044400"/>
            <a:ext cx="8572200" cy="43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000000"/>
                </a:solidFill>
              </a:rPr>
              <a:t>Improves accuracy of sales forecasts &amp; pipeline management</a:t>
            </a:r>
            <a:endParaRPr sz="2000" i="1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000000"/>
                </a:solidFill>
              </a:rPr>
              <a:t>Increases revenue through sales efficiency due to better qualification</a:t>
            </a:r>
            <a:endParaRPr sz="2000" i="1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000000"/>
                </a:solidFill>
              </a:rPr>
              <a:t>Reduces costs and time due to early disqualifications of the deals</a:t>
            </a:r>
            <a:endParaRPr sz="2000" i="1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000000"/>
                </a:solidFill>
              </a:rPr>
              <a:t>Creates common language within sales and ecosystem</a:t>
            </a:r>
            <a:endParaRPr sz="2000" i="1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000000"/>
                </a:solidFill>
              </a:rPr>
              <a:t>Resume Builder–</a:t>
            </a:r>
            <a:r>
              <a:rPr lang="en" sz="2000" b="1" i="1">
                <a:solidFill>
                  <a:srgbClr val="000000"/>
                </a:solidFill>
              </a:rPr>
              <a:t>Proficient in MEDDICC Sales Methodology </a:t>
            </a:r>
            <a:endParaRPr sz="2000" b="1" i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600" b="1"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73" y="815913"/>
            <a:ext cx="819275" cy="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275" y="1585850"/>
            <a:ext cx="819275" cy="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275" y="3271350"/>
            <a:ext cx="819275" cy="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4406" y="4141843"/>
            <a:ext cx="881000" cy="8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22813" y="83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Resources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4294967295"/>
          </p:nvPr>
        </p:nvSpPr>
        <p:spPr>
          <a:xfrm>
            <a:off x="472075" y="927700"/>
            <a:ext cx="8222100" cy="30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50" b="1" u="sng">
                <a:solidFill>
                  <a:schemeClr val="hlink"/>
                </a:solidFill>
                <a:hlinkClick r:id="rId3"/>
              </a:rPr>
              <a:t>https://docs.google.com/presentation/d/1H_V1KWUEy50xWseOt8d1WVYd1keHnWpkTyZzBvr1GTY/edit?usp=sharing</a:t>
            </a:r>
            <a:endParaRPr sz="365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50" u="sng">
                <a:solidFill>
                  <a:schemeClr val="hlink"/>
                </a:solidFill>
                <a:hlinkClick r:id="rId4"/>
              </a:rPr>
              <a:t>https://meddicc.com/meddic/</a:t>
            </a:r>
            <a:endParaRPr sz="36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50" u="sng">
                <a:solidFill>
                  <a:schemeClr val="hlink"/>
                </a:solidFill>
                <a:hlinkClick r:id="rId5"/>
              </a:rPr>
              <a:t>https://blog.hubspot.com/sales/a-step-by-step-guide-to-the-meddic-sales-qualification-process</a:t>
            </a:r>
            <a:endParaRPr sz="36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50" u="sng">
                <a:solidFill>
                  <a:schemeClr val="hlink"/>
                </a:solidFill>
                <a:hlinkClick r:id="rId6"/>
              </a:rPr>
              <a:t>https://meddic.academy/meddic-sales-methodology-checklist/</a:t>
            </a:r>
            <a:endParaRPr sz="36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50" u="sng">
                <a:solidFill>
                  <a:schemeClr val="hlink"/>
                </a:solidFill>
                <a:hlinkClick r:id="rId7"/>
              </a:rPr>
              <a:t>https://top1.fm/meddpicc-complete-miniseries-david-weiss/</a:t>
            </a:r>
            <a:r>
              <a:rPr lang="en" sz="3650"/>
              <a:t> blog Scott Ingram</a:t>
            </a:r>
            <a:endParaRPr sz="36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1897050" y="707400"/>
            <a:ext cx="5349900" cy="26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1F1E"/>
                </a:solidFill>
              </a:rPr>
              <a:t>Thank</a:t>
            </a:r>
            <a:r>
              <a:rPr lang="en">
                <a:solidFill>
                  <a:schemeClr val="accent3"/>
                </a:solidFill>
              </a:rPr>
              <a:t> You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663" y="3271713"/>
            <a:ext cx="286702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138" y="3605088"/>
            <a:ext cx="49244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276" y="227426"/>
            <a:ext cx="2419500" cy="213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9075" y="227425"/>
            <a:ext cx="2276400" cy="2266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90150" y="1862700"/>
            <a:ext cx="86085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 i="1"/>
              <a:t>“Have you Qualified this Deal”?</a:t>
            </a:r>
            <a:endParaRPr sz="402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02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 i="1"/>
              <a:t>“Is this a real opportunity”?</a:t>
            </a:r>
            <a:endParaRPr sz="402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02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20" i="1"/>
              <a:t>“Can we really close this deal this quarter”? </a:t>
            </a:r>
            <a:endParaRPr sz="58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882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Session 1: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What are some ways you are helping students qualify opportunities?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Objectives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4294967295"/>
          </p:nvPr>
        </p:nvSpPr>
        <p:spPr>
          <a:xfrm>
            <a:off x="1205175" y="1111050"/>
            <a:ext cx="8222100" cy="45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000000"/>
                </a:solidFill>
              </a:rPr>
              <a:t>Understand the Importance of Deal Qualification </a:t>
            </a:r>
            <a:endParaRPr sz="2400" i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000000"/>
                </a:solidFill>
              </a:rPr>
              <a:t>Apply proven methodology to sales opportunity </a:t>
            </a:r>
            <a:endParaRPr sz="2400" i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000000"/>
                </a:solidFill>
              </a:rPr>
              <a:t>Understand and Define Each Element of MEDDICC</a:t>
            </a:r>
            <a:endParaRPr sz="2400" i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000000"/>
                </a:solidFill>
              </a:rPr>
              <a:t>Enhance sales knowledge for students  </a:t>
            </a:r>
            <a:endParaRPr sz="2400" i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 sz="30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99" y="949624"/>
            <a:ext cx="883625" cy="88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24" y="1946424"/>
            <a:ext cx="883625" cy="88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750" y="2969025"/>
            <a:ext cx="820700" cy="81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756" y="3977575"/>
            <a:ext cx="1184675" cy="9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247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/>
              <a:t>What is MEDDICC? </a:t>
            </a:r>
            <a:endParaRPr sz="3200"/>
          </a:p>
        </p:txBody>
      </p:sp>
      <p:sp>
        <p:nvSpPr>
          <p:cNvPr id="89" name="Google Shape;89;p17"/>
          <p:cNvSpPr txBox="1"/>
          <p:nvPr/>
        </p:nvSpPr>
        <p:spPr>
          <a:xfrm>
            <a:off x="256000" y="1152025"/>
            <a:ext cx="3737100" cy="3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8191B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MEDDICC is an acronym that stands for </a:t>
            </a:r>
            <a:endParaRPr sz="1900">
              <a:solidFill>
                <a:srgbClr val="18191B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91B"/>
              </a:buClr>
              <a:buSzPts val="1900"/>
              <a:buFont typeface="Proxima Nova"/>
              <a:buChar char="-"/>
            </a:pPr>
            <a:r>
              <a:rPr lang="en" sz="1900">
                <a:solidFill>
                  <a:srgbClr val="18191B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Metrics</a:t>
            </a:r>
            <a:endParaRPr sz="1900">
              <a:solidFill>
                <a:srgbClr val="18191B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91B"/>
              </a:buClr>
              <a:buSzPts val="1900"/>
              <a:buFont typeface="Proxima Nova"/>
              <a:buChar char="-"/>
            </a:pPr>
            <a:r>
              <a:rPr lang="en" sz="1900">
                <a:solidFill>
                  <a:srgbClr val="18191B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Economic buyer, </a:t>
            </a:r>
            <a:endParaRPr sz="1900">
              <a:solidFill>
                <a:srgbClr val="18191B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91B"/>
              </a:buClr>
              <a:buSzPts val="1900"/>
              <a:buFont typeface="Proxima Nova"/>
              <a:buChar char="-"/>
            </a:pPr>
            <a:r>
              <a:rPr lang="en" sz="1900">
                <a:solidFill>
                  <a:srgbClr val="18191B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Decision criteria, </a:t>
            </a:r>
            <a:endParaRPr sz="1900">
              <a:solidFill>
                <a:srgbClr val="18191B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91B"/>
              </a:buClr>
              <a:buSzPts val="1900"/>
              <a:buFont typeface="Proxima Nova"/>
              <a:buChar char="-"/>
            </a:pPr>
            <a:r>
              <a:rPr lang="en" sz="1900">
                <a:solidFill>
                  <a:srgbClr val="18191B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Decision process</a:t>
            </a:r>
            <a:endParaRPr sz="1900">
              <a:solidFill>
                <a:srgbClr val="18191B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91B"/>
              </a:buClr>
              <a:buSzPts val="1900"/>
              <a:buFont typeface="Proxima Nova"/>
              <a:buChar char="-"/>
            </a:pPr>
            <a:r>
              <a:rPr lang="en" sz="1900">
                <a:solidFill>
                  <a:srgbClr val="18191B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Identify pain, </a:t>
            </a:r>
            <a:endParaRPr sz="1900">
              <a:solidFill>
                <a:srgbClr val="18191B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91B"/>
              </a:buClr>
              <a:buSzPts val="1900"/>
              <a:buFont typeface="Proxima Nova"/>
              <a:buChar char="-"/>
            </a:pPr>
            <a:r>
              <a:rPr lang="en" sz="1900">
                <a:solidFill>
                  <a:srgbClr val="18191B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Champion </a:t>
            </a:r>
            <a:endParaRPr sz="1900">
              <a:solidFill>
                <a:srgbClr val="18191B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91B"/>
              </a:buClr>
              <a:buSzPts val="1900"/>
              <a:buFont typeface="Proxima Nova"/>
              <a:buChar char="-"/>
            </a:pPr>
            <a:r>
              <a:rPr lang="en" sz="1900">
                <a:solidFill>
                  <a:srgbClr val="18191B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Competition</a:t>
            </a:r>
            <a:endParaRPr sz="1900">
              <a:solidFill>
                <a:srgbClr val="18191B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18191B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5267100" y="1227025"/>
            <a:ext cx="37935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18191B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Enables sales to:  </a:t>
            </a:r>
            <a:endParaRPr sz="1900">
              <a:solidFill>
                <a:srgbClr val="18191B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91B"/>
              </a:buClr>
              <a:buSzPts val="1900"/>
              <a:buFont typeface="Proxima Nova"/>
              <a:buChar char="●"/>
            </a:pPr>
            <a:r>
              <a:rPr lang="en" sz="1900">
                <a:solidFill>
                  <a:srgbClr val="18191B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qualify opportunities</a:t>
            </a:r>
            <a:endParaRPr sz="1900">
              <a:solidFill>
                <a:srgbClr val="18191B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191B"/>
              </a:buClr>
              <a:buSzPts val="1900"/>
              <a:buFont typeface="Proxima Nova"/>
              <a:buChar char="●"/>
            </a:pPr>
            <a:r>
              <a:rPr lang="en" sz="1900">
                <a:solidFill>
                  <a:srgbClr val="18191B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determine whether additional resources should be obtained </a:t>
            </a:r>
            <a:endParaRPr sz="1900">
              <a:solidFill>
                <a:srgbClr val="18191B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6300" y="3456800"/>
            <a:ext cx="217170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6" y="4147350"/>
            <a:ext cx="1572625" cy="7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278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 WHY MEDDICC? </a:t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791925" y="1109000"/>
            <a:ext cx="79299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Most recognized &amp; applied sales qualification method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Better prepare students for sales profession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Application to gaining resources to support sale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roxima Nova"/>
                <a:ea typeface="Proxima Nova"/>
                <a:cs typeface="Proxima Nova"/>
                <a:sym typeface="Proxima Nova"/>
              </a:rPr>
              <a:t>Help Sales Programs develop partnerships 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648" y="2027673"/>
            <a:ext cx="843800" cy="8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515" y="850750"/>
            <a:ext cx="818075" cy="8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000" y="3037675"/>
            <a:ext cx="843800" cy="8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9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MEDDICC</a:t>
            </a:r>
            <a:endParaRPr/>
          </a:p>
        </p:txBody>
      </p:sp>
      <p:graphicFrame>
        <p:nvGraphicFramePr>
          <p:cNvPr id="107" name="Google Shape;107;p19"/>
          <p:cNvGraphicFramePr/>
          <p:nvPr/>
        </p:nvGraphicFramePr>
        <p:xfrm>
          <a:off x="164850" y="812454"/>
          <a:ext cx="8906375" cy="4673360"/>
        </p:xfrm>
        <a:graphic>
          <a:graphicData uri="http://schemas.openxmlformats.org/drawingml/2006/table">
            <a:tbl>
              <a:tblPr>
                <a:noFill/>
                <a:tableStyleId>{882C1EDE-3513-43FB-A1F2-1E6E45E88CB9}</a:tableStyleId>
              </a:tblPr>
              <a:tblGrid>
                <a:gridCol w="148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Element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Definition</a:t>
                      </a:r>
                      <a:endParaRPr sz="16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Metrics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Quantification of the potential gain and ultimately the economic benefit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Economic Buyer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Interaction with the person who has decision control on the funds for the PO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Decision Process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Process defined by the company to reach the purchase decision</a:t>
                      </a:r>
                      <a:endParaRPr sz="1600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Decision Criteria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Criteria used by the company to make the purchase decision and choose among options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Identify Pain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Actual pains at the company which would require your product/service to be relieved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Champion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Powerful &amp; influential persons at the company, who are favorable to your solution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Competition 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Competition is any person, vendor, or initiative competing for the same funds or resources you are.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Example - MEDDICC</a:t>
            </a:r>
            <a:endParaRPr/>
          </a:p>
        </p:txBody>
      </p:sp>
      <p:graphicFrame>
        <p:nvGraphicFramePr>
          <p:cNvPr id="113" name="Google Shape;113;p20"/>
          <p:cNvGraphicFramePr/>
          <p:nvPr/>
        </p:nvGraphicFramePr>
        <p:xfrm>
          <a:off x="98250" y="706125"/>
          <a:ext cx="8826600" cy="4086825"/>
        </p:xfrm>
        <a:graphic>
          <a:graphicData uri="http://schemas.openxmlformats.org/drawingml/2006/table">
            <a:tbl>
              <a:tblPr>
                <a:noFill/>
                <a:tableStyleId>{9593BB08-1CF8-40C7-BCD5-A75696297756}</a:tableStyleId>
              </a:tblPr>
              <a:tblGrid>
                <a:gridCol w="137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01F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Element</a:t>
                      </a:r>
                      <a:endParaRPr sz="1300" b="1">
                        <a:solidFill>
                          <a:srgbClr val="201F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01F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Business Example</a:t>
                      </a:r>
                      <a:endParaRPr sz="1300" b="1">
                        <a:solidFill>
                          <a:srgbClr val="201F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01F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Metrics</a:t>
                      </a:r>
                      <a:endParaRPr sz="1300" b="1">
                        <a:solidFill>
                          <a:srgbClr val="201F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01F1E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Increase sales, decrease costs, customer retention, prospect conversion, ROI</a:t>
                      </a:r>
                      <a:endParaRPr sz="1300">
                        <a:solidFill>
                          <a:srgbClr val="201F1E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01F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Economic Buyer</a:t>
                      </a:r>
                      <a:endParaRPr sz="1300" b="1">
                        <a:solidFill>
                          <a:srgbClr val="201F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01F1E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Chief Financial Officer, Anyone with Budget.</a:t>
                      </a:r>
                      <a:endParaRPr sz="1300">
                        <a:solidFill>
                          <a:srgbClr val="201F1E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01F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Decision Process</a:t>
                      </a:r>
                      <a:endParaRPr sz="1300" b="1">
                        <a:solidFill>
                          <a:srgbClr val="201F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01F1E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Demonstration of product, formal RFP, Proof of Concept, Proposal,</a:t>
                      </a:r>
                      <a:endParaRPr sz="1300">
                        <a:solidFill>
                          <a:srgbClr val="201F1E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01F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Decision Criteria</a:t>
                      </a:r>
                      <a:endParaRPr sz="1300" b="1">
                        <a:solidFill>
                          <a:srgbClr val="201F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01F1E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Feature/Functionality, Support, Pricing Model, References, Implementation Experience</a:t>
                      </a:r>
                      <a:endParaRPr sz="1300">
                        <a:solidFill>
                          <a:srgbClr val="201F1E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01F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Identify Pain</a:t>
                      </a:r>
                      <a:endParaRPr sz="1300" b="1">
                        <a:solidFill>
                          <a:srgbClr val="201F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01F1E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Decreased market share, increase in costs, lack of resources. </a:t>
                      </a:r>
                      <a:endParaRPr sz="1300">
                        <a:solidFill>
                          <a:srgbClr val="201F1E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01F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Champion</a:t>
                      </a:r>
                      <a:endParaRPr sz="1300" b="1">
                        <a:solidFill>
                          <a:srgbClr val="201F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01F1E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Champion could be either internal or external. Could be reference who lead you to opportunity, user, technical person, or other person of influence.</a:t>
                      </a:r>
                      <a:endParaRPr sz="1300">
                        <a:solidFill>
                          <a:srgbClr val="201F1E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201F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Competition </a:t>
                      </a:r>
                      <a:endParaRPr sz="1300" b="1">
                        <a:solidFill>
                          <a:srgbClr val="201F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rgbClr val="201F1E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Competition is any person, vendor, or initiative competing for the same funds or resources you are.</a:t>
                      </a:r>
                      <a:endParaRPr sz="1300">
                        <a:solidFill>
                          <a:srgbClr val="201F1E"/>
                        </a:solidFill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22650" y="8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 to Potential Sales Program/University Partner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4294967295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Role: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Situation: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Internal Sales Objective:  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024" y="726150"/>
            <a:ext cx="2593250" cy="14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2974" y="1789725"/>
            <a:ext cx="2778650" cy="14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1225" y="3460688"/>
            <a:ext cx="304800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813</Words>
  <Application>Microsoft Office PowerPoint</Application>
  <PresentationFormat>On-screen Show (16:9)</PresentationFormat>
  <Paragraphs>180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Alfa Slab One</vt:lpstr>
      <vt:lpstr>Calibri</vt:lpstr>
      <vt:lpstr>Arial</vt:lpstr>
      <vt:lpstr>Roboto</vt:lpstr>
      <vt:lpstr>Times New Roman</vt:lpstr>
      <vt:lpstr>Proxima Nova</vt:lpstr>
      <vt:lpstr>Gameday</vt:lpstr>
      <vt:lpstr>MEDDICC</vt:lpstr>
      <vt:lpstr>“Have you Qualified this Deal”?  “Is this a real opportunity”?  “Can we really close this deal this quarter”? </vt:lpstr>
      <vt:lpstr>Breakout Session 1:  What are some ways you are helping students qualify opportunities? </vt:lpstr>
      <vt:lpstr>Teaching Objectives</vt:lpstr>
      <vt:lpstr>What is MEDDICC? </vt:lpstr>
      <vt:lpstr> WHY MEDDICC? </vt:lpstr>
      <vt:lpstr>Overview of MEDDICC</vt:lpstr>
      <vt:lpstr>Business Example - MEDDICC</vt:lpstr>
      <vt:lpstr>Apply to Potential Sales Program/University Partner</vt:lpstr>
      <vt:lpstr>PowerPoint Presentation</vt:lpstr>
      <vt:lpstr>Breakout Session 2:  Apply MEDDICC to Potential University Partner   </vt:lpstr>
      <vt:lpstr>University Example of Each Element of MEDDICC </vt:lpstr>
      <vt:lpstr>Implementation of MEDDICC: Project Options </vt:lpstr>
      <vt:lpstr>Apply to Role Play Case Profile </vt:lpstr>
      <vt:lpstr>University Partner:_________________________</vt:lpstr>
      <vt:lpstr>Benefits of Teaching Innovation - MEDDICC</vt:lpstr>
      <vt:lpstr>More Resources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MEDDICC</dc:title>
  <dc:creator>Marty Holmes</dc:creator>
  <cp:lastModifiedBy>Marty Holmes</cp:lastModifiedBy>
  <cp:revision>2</cp:revision>
  <dcterms:modified xsi:type="dcterms:W3CDTF">2022-08-02T18:50:25Z</dcterms:modified>
</cp:coreProperties>
</file>